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302" r:id="rId3"/>
    <p:sldId id="299" r:id="rId4"/>
    <p:sldId id="300" r:id="rId5"/>
    <p:sldId id="259" r:id="rId6"/>
    <p:sldId id="301" r:id="rId7"/>
    <p:sldId id="261" r:id="rId8"/>
    <p:sldId id="262" r:id="rId9"/>
    <p:sldId id="268" r:id="rId10"/>
    <p:sldId id="270" r:id="rId11"/>
    <p:sldId id="271" r:id="rId12"/>
    <p:sldId id="272" r:id="rId13"/>
    <p:sldId id="273" r:id="rId14"/>
    <p:sldId id="309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303" r:id="rId26"/>
    <p:sldId id="304" r:id="rId27"/>
    <p:sldId id="307" r:id="rId28"/>
    <p:sldId id="285" r:id="rId29"/>
    <p:sldId id="317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5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A5CD7-6D69-4515-9180-2509AF4906E8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C6ABC-2FC1-448A-A4EE-C79631F992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710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80E43D-BB49-46DE-90F1-D0DA655E324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4C666-3EFE-4EE1-BB8C-9B6EE0B0834D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72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6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29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SCOTT CONSULTING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C1E7B6-9707-4C43-A5BA-1EF6FAA448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8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8B91-7612-49FD-8C5A-870E2064A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6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29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7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6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2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5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82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C4C69-401A-4354-AD13-3E60BF4A80F6}" type="datetimeFigureOut">
              <a:rPr lang="en-GB" smtClean="0"/>
              <a:t>12/05/2014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67C4A-26BD-40AE-AC2E-A9D76945AB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54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Developing successful succession planning strategies – to be competitive</a:t>
            </a: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437112"/>
            <a:ext cx="6944816" cy="1201688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300" dirty="0" smtClean="0">
                <a:solidFill>
                  <a:schemeClr val="tx2"/>
                </a:solidFill>
              </a:rPr>
              <a:t>Peter Scott</a:t>
            </a:r>
          </a:p>
          <a:p>
            <a:pPr algn="l"/>
            <a:r>
              <a:rPr lang="en-GB" sz="2300" dirty="0" smtClean="0">
                <a:solidFill>
                  <a:schemeClr val="tx2"/>
                </a:solidFill>
              </a:rPr>
              <a:t>Peter Scott Consulting </a:t>
            </a:r>
          </a:p>
          <a:p>
            <a:pPr algn="l"/>
            <a:r>
              <a:rPr lang="en-GB" sz="2300" dirty="0" smtClean="0">
                <a:solidFill>
                  <a:schemeClr val="tx2"/>
                </a:solidFill>
              </a:rPr>
              <a:t>www.peterscottconsult.co.uk</a:t>
            </a:r>
            <a:endParaRPr lang="en-GB" sz="2300" dirty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13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320008" cy="385018"/>
          </a:xfrm>
        </p:spPr>
        <p:txBody>
          <a:bodyPr/>
          <a:lstStyle/>
          <a:p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Older partners</a:t>
            </a:r>
            <a:endParaRPr lang="en-US" sz="2800" b="1" dirty="0"/>
          </a:p>
        </p:txBody>
      </p:sp>
      <p:sp>
        <p:nvSpPr>
          <p:cNvPr id="21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dirty="0"/>
              <a:t>As part of a plan towards </a:t>
            </a:r>
            <a:r>
              <a:rPr lang="en-GB" sz="2000" dirty="0" smtClean="0"/>
              <a:t>retirement -</a:t>
            </a:r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Make </a:t>
            </a:r>
            <a:r>
              <a:rPr lang="en-GB" sz="2000" dirty="0"/>
              <a:t>them feel </a:t>
            </a:r>
            <a:r>
              <a:rPr lang="en-GB" sz="2000" b="1" dirty="0" smtClean="0"/>
              <a:t>valued</a:t>
            </a:r>
          </a:p>
          <a:p>
            <a:pPr>
              <a:buFont typeface="Wingdings" pitchFamily="2" charset="2"/>
              <a:buChar char="q"/>
            </a:pPr>
            <a:endParaRPr lang="en-GB" sz="2000" b="1" dirty="0"/>
          </a:p>
          <a:p>
            <a:pPr>
              <a:buFont typeface="Wingdings" pitchFamily="2" charset="2"/>
              <a:buChar char="q"/>
            </a:pPr>
            <a:r>
              <a:rPr lang="en-GB" sz="2000" dirty="0"/>
              <a:t>harness their skills and </a:t>
            </a:r>
            <a:r>
              <a:rPr lang="en-GB" sz="2000" dirty="0" smtClean="0"/>
              <a:t>experience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/>
              <a:t>Match </a:t>
            </a:r>
            <a:r>
              <a:rPr lang="en-GB" sz="2000" dirty="0" smtClean="0"/>
              <a:t>reward to contribution 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Agree </a:t>
            </a:r>
            <a:r>
              <a:rPr lang="en-GB" sz="2000" dirty="0"/>
              <a:t>financial arrangements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71800" y="6248400"/>
            <a:ext cx="4464496" cy="609600"/>
          </a:xfrm>
        </p:spPr>
        <p:txBody>
          <a:bodyPr/>
          <a:lstStyle/>
          <a:p>
            <a:r>
              <a:rPr lang="en-GB" sz="1800" dirty="0">
                <a:solidFill>
                  <a:schemeClr val="tx2"/>
                </a:solidFill>
              </a:rPr>
              <a:t>PETER SCOTT </a:t>
            </a:r>
            <a:r>
              <a:rPr lang="en-GB" sz="1800" dirty="0" smtClean="0">
                <a:solidFill>
                  <a:schemeClr val="tx2"/>
                </a:solidFill>
              </a:rPr>
              <a:t>CONSULTING</a:t>
            </a:r>
            <a:endParaRPr lang="en-GB" sz="1800" dirty="0"/>
          </a:p>
        </p:txBody>
      </p:sp>
      <p:pic>
        <p:nvPicPr>
          <p:cNvPr id="205826" name="Picture 2" descr="j02004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623" y="2348880"/>
            <a:ext cx="5833674" cy="389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What not to do….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755650" y="1663700"/>
            <a:ext cx="8012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sz="2800" dirty="0">
                <a:latin typeface="Calibri" pitchFamily="34" charset="0"/>
              </a:rPr>
              <a:t>“Don’t put your head in the sand”</a:t>
            </a:r>
          </a:p>
        </p:txBody>
      </p:sp>
    </p:spTree>
    <p:extLst>
      <p:ext uri="{BB962C8B-B14F-4D97-AF65-F5344CB8AC3E}">
        <p14:creationId xmlns:p14="http://schemas.microsoft.com/office/powerpoint/2010/main" val="24382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08312" cy="340147"/>
          </a:xfrm>
        </p:spPr>
        <p:txBody>
          <a:bodyPr/>
          <a:lstStyle/>
          <a:p>
            <a:pPr algn="l"/>
            <a:r>
              <a:rPr lang="en-GB" sz="1600" dirty="0">
                <a:solidFill>
                  <a:schemeClr val="tx2"/>
                </a:solidFill>
              </a:rPr>
              <a:t>PETER SCOTT </a:t>
            </a:r>
            <a:r>
              <a:rPr lang="en-GB" sz="1600" dirty="0" smtClean="0">
                <a:solidFill>
                  <a:schemeClr val="tx2"/>
                </a:solidFill>
              </a:rPr>
              <a:t>CONSULTING</a:t>
            </a:r>
            <a:endParaRPr lang="en-GB" sz="1600" dirty="0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Planning - </a:t>
            </a:r>
            <a:r>
              <a:rPr lang="en-GB" sz="2800" b="1" dirty="0"/>
              <a:t>for not being a partner anymore</a:t>
            </a:r>
            <a:endParaRPr lang="en-US" sz="2800" b="1" dirty="0"/>
          </a:p>
        </p:txBody>
      </p:sp>
      <p:sp>
        <p:nvSpPr>
          <p:cNvPr id="209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4042792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Planning is the key – for both the firm and partners </a:t>
            </a:r>
          </a:p>
          <a:p>
            <a:endParaRPr lang="en-GB" sz="2000" dirty="0"/>
          </a:p>
          <a:p>
            <a:r>
              <a:rPr lang="en-GB" sz="2000" dirty="0" smtClean="0"/>
              <a:t>Economic </a:t>
            </a:r>
            <a:r>
              <a:rPr lang="en-GB" sz="2000" dirty="0"/>
              <a:t>pressures to reduce </a:t>
            </a:r>
            <a:r>
              <a:rPr lang="en-GB" sz="2000" dirty="0" smtClean="0"/>
              <a:t>equity</a:t>
            </a:r>
          </a:p>
          <a:p>
            <a:r>
              <a:rPr lang="en-GB" sz="2000" dirty="0" smtClean="0"/>
              <a:t>Lack of future leaders</a:t>
            </a:r>
          </a:p>
          <a:p>
            <a:r>
              <a:rPr lang="en-GB" sz="2000" dirty="0" smtClean="0"/>
              <a:t>Run – off cover issues</a:t>
            </a:r>
            <a:endParaRPr lang="en-GB" sz="2000" dirty="0"/>
          </a:p>
          <a:p>
            <a:r>
              <a:rPr lang="en-GB" sz="2000" dirty="0"/>
              <a:t>Mandatory retirement ages falling</a:t>
            </a:r>
          </a:p>
          <a:p>
            <a:r>
              <a:rPr lang="en-GB" sz="2000" dirty="0"/>
              <a:t>Lack of career </a:t>
            </a:r>
            <a:r>
              <a:rPr lang="en-GB" sz="2000" dirty="0" smtClean="0"/>
              <a:t>prospects  </a:t>
            </a:r>
            <a:endParaRPr lang="en-GB" sz="2000" dirty="0"/>
          </a:p>
          <a:p>
            <a:r>
              <a:rPr lang="en-GB" sz="2000" dirty="0"/>
              <a:t>Loss of talent </a:t>
            </a:r>
          </a:p>
          <a:p>
            <a:r>
              <a:rPr lang="en-GB" sz="2000" dirty="0" smtClean="0"/>
              <a:t>Repayment of capital issues</a:t>
            </a:r>
            <a:endParaRPr lang="en-GB" sz="2000" dirty="0"/>
          </a:p>
          <a:p>
            <a:r>
              <a:rPr lang="en-GB" sz="2000" dirty="0"/>
              <a:t>Pension </a:t>
            </a:r>
            <a:r>
              <a:rPr lang="en-GB" sz="2000" dirty="0" smtClean="0"/>
              <a:t>issues</a:t>
            </a:r>
          </a:p>
        </p:txBody>
      </p:sp>
      <p:pic>
        <p:nvPicPr>
          <p:cNvPr id="6" name="Picture 5" descr="P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4570" r="5475" b="8086"/>
          <a:stretch>
            <a:fillRect/>
          </a:stretch>
        </p:blipFill>
        <p:spPr bwMode="auto">
          <a:xfrm>
            <a:off x="4635500" y="1628800"/>
            <a:ext cx="4299873" cy="38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0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Profitability pressures </a:t>
            </a:r>
            <a:endParaRPr lang="en-US" altLang="en-US" sz="2800" b="1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7301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Recession has created pressure on partner </a:t>
            </a:r>
            <a:r>
              <a:rPr lang="en-GB" altLang="en-US" sz="2400" dirty="0" smtClean="0"/>
              <a:t>profits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Can lead to pressure to reduce partnership </a:t>
            </a:r>
            <a:r>
              <a:rPr lang="en-GB" altLang="en-US" sz="2400" dirty="0" smtClean="0"/>
              <a:t>size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Older partners seen as ‘easy targets</a:t>
            </a:r>
            <a:r>
              <a:rPr lang="en-GB" altLang="en-US" sz="2400" dirty="0" smtClean="0"/>
              <a:t>’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Pressure from </a:t>
            </a:r>
            <a:r>
              <a:rPr lang="en-GB" altLang="en-US" sz="2400" dirty="0" smtClean="0"/>
              <a:t>below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Pressure on everyone </a:t>
            </a:r>
            <a:r>
              <a:rPr lang="en-GB" altLang="en-US" sz="2400" b="1" dirty="0"/>
              <a:t>to perform to higher levels</a:t>
            </a: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311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04800"/>
            <a:ext cx="7986464" cy="819944"/>
          </a:xfrm>
        </p:spPr>
        <p:txBody>
          <a:bodyPr>
            <a:normAutofit/>
          </a:bodyPr>
          <a:lstStyle/>
          <a:p>
            <a:pPr algn="l"/>
            <a:r>
              <a:rPr lang="en-GB" altLang="en-US" sz="2800" b="1" dirty="0"/>
              <a:t>Why high performance has never mattered more</a:t>
            </a:r>
            <a:endParaRPr lang="en-US" altLang="en-US" sz="2800" b="1" dirty="0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404994" cy="4776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altLang="en-US" sz="2400" b="1" dirty="0" smtClean="0"/>
              <a:t>Do you know the real cost to your firm of underperformance?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 smtClean="0"/>
              <a:t>Direct </a:t>
            </a:r>
            <a:r>
              <a:rPr lang="en-GB" altLang="en-US" sz="2400" dirty="0"/>
              <a:t>financial loss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Lost clients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Lost opportunities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Poor partner recruitment / retention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Poor staff morale / high staff turnover?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945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How to get the best out of </a:t>
            </a:r>
            <a:r>
              <a:rPr lang="en-GB" altLang="en-US" sz="2800" b="1" dirty="0" smtClean="0"/>
              <a:t>older partners?  </a:t>
            </a:r>
            <a:endParaRPr lang="en-GB" altLang="en-US" sz="2800" b="1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altLang="en-US" dirty="0"/>
          </a:p>
          <a:p>
            <a:pPr>
              <a:buFont typeface="Wingdings" pitchFamily="2" charset="2"/>
              <a:buNone/>
            </a:pPr>
            <a:r>
              <a:rPr lang="en-GB" altLang="en-US" dirty="0"/>
              <a:t>Help them to maximise their full potential 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  <a:p>
            <a:pPr>
              <a:buFont typeface="Wingdings" pitchFamily="2" charset="2"/>
              <a:buNone/>
            </a:pPr>
            <a:r>
              <a:rPr lang="en-GB" altLang="en-US" dirty="0"/>
              <a:t>This requires </a:t>
            </a:r>
            <a:r>
              <a:rPr lang="en-GB" altLang="en-US" b="1" dirty="0"/>
              <a:t>investment</a:t>
            </a: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98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400" b="1" dirty="0"/>
              <a:t>Differentiate succession planning from partner ‘culling’</a:t>
            </a:r>
            <a:endParaRPr lang="en-US" altLang="en-US" sz="24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06104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/>
              <a:t>Compare</a:t>
            </a:r>
            <a:r>
              <a:rPr lang="en-GB" altLang="en-US" sz="2400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Partners who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   - still have hunger and energy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/>
              <a:t>   - and are fully contributing to agreed </a:t>
            </a:r>
            <a:r>
              <a:rPr lang="en-GB" altLang="en-US" sz="2400" dirty="0" smtClean="0"/>
              <a:t>levels of performance</a:t>
            </a:r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Partners who have taken their foot off the accelerator and who are no longer performing to agreed levels </a:t>
            </a:r>
          </a:p>
          <a:p>
            <a:endParaRPr lang="en-GB" altLang="en-US" sz="2800" dirty="0"/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188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4464496" cy="501650"/>
          </a:xfrm>
        </p:spPr>
        <p:txBody>
          <a:bodyPr/>
          <a:lstStyle/>
          <a:p>
            <a:pPr algn="l"/>
            <a:r>
              <a:rPr lang="en-GB" sz="16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What should a plan </a:t>
            </a:r>
            <a:r>
              <a:rPr lang="en-GB" sz="2800" b="1" dirty="0" smtClean="0"/>
              <a:t>for older partners aim </a:t>
            </a:r>
            <a:r>
              <a:rPr lang="en-GB" sz="2800" b="1" dirty="0"/>
              <a:t>to do? </a:t>
            </a:r>
            <a:endParaRPr lang="en-US" sz="2800" b="1" dirty="0"/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000" dirty="0" smtClean="0"/>
              <a:t>To </a:t>
            </a:r>
            <a:r>
              <a:rPr lang="en-GB" sz="2000" dirty="0"/>
              <a:t>make optimum use of all productive </a:t>
            </a:r>
          </a:p>
          <a:p>
            <a:pPr>
              <a:buFont typeface="Wingdings" pitchFamily="2" charset="2"/>
              <a:buNone/>
            </a:pPr>
            <a:r>
              <a:rPr lang="en-GB" sz="2000" dirty="0"/>
              <a:t>resources </a:t>
            </a:r>
            <a:r>
              <a:rPr lang="en-GB" sz="2000" dirty="0" smtClean="0"/>
              <a:t>within a firm – because lack of people resource is a </a:t>
            </a:r>
          </a:p>
          <a:p>
            <a:pPr>
              <a:buFont typeface="Wingdings" pitchFamily="2" charset="2"/>
              <a:buNone/>
            </a:pPr>
            <a:r>
              <a:rPr lang="en-GB" sz="2000" dirty="0" smtClean="0"/>
              <a:t>problem for smaller firms</a:t>
            </a: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Firms need to </a:t>
            </a:r>
            <a:r>
              <a:rPr lang="en-GB" sz="2000" b="1" dirty="0"/>
              <a:t>creatively</a:t>
            </a:r>
            <a:r>
              <a:rPr lang="en-GB" sz="2000" dirty="0"/>
              <a:t> think how best </a:t>
            </a:r>
          </a:p>
          <a:p>
            <a:pPr>
              <a:buNone/>
            </a:pPr>
            <a:r>
              <a:rPr lang="en-GB" sz="2000" dirty="0"/>
              <a:t>to use what they </a:t>
            </a:r>
            <a:r>
              <a:rPr lang="en-GB" sz="2000" dirty="0" smtClean="0"/>
              <a:t>have – examples?</a:t>
            </a:r>
          </a:p>
          <a:p>
            <a:pPr>
              <a:buFontTx/>
              <a:buChar char="-"/>
            </a:pPr>
            <a:r>
              <a:rPr lang="en-GB" sz="2000" dirty="0" smtClean="0"/>
              <a:t>Risk and compliance roles?</a:t>
            </a:r>
          </a:p>
          <a:p>
            <a:pPr>
              <a:buFontTx/>
              <a:buChar char="-"/>
            </a:pPr>
            <a:r>
              <a:rPr lang="en-GB" sz="2000" dirty="0" smtClean="0"/>
              <a:t>Mentoring younger people?</a:t>
            </a:r>
          </a:p>
          <a:p>
            <a:pPr>
              <a:buFontTx/>
              <a:buChar char="-"/>
            </a:pPr>
            <a:r>
              <a:rPr lang="en-US" sz="2000" dirty="0" smtClean="0"/>
              <a:t>Other roles? 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To provide for a planned retirement to suit both parties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91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Older partners</a:t>
            </a:r>
            <a:endParaRPr lang="en-US" altLang="en-US" sz="2800" b="1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/>
              <a:t>As part of a plan towards retirement</a:t>
            </a:r>
            <a:r>
              <a:rPr lang="en-GB" altLang="en-US" sz="2400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r>
              <a:rPr lang="en-GB" altLang="en-US" sz="2400" dirty="0"/>
              <a:t>Make them feel </a:t>
            </a:r>
            <a:r>
              <a:rPr lang="en-GB" altLang="en-US" sz="2400" b="1" dirty="0"/>
              <a:t>valued</a:t>
            </a:r>
          </a:p>
          <a:p>
            <a:r>
              <a:rPr lang="en-GB" altLang="en-US" sz="2400" dirty="0"/>
              <a:t>harness their skills and experience</a:t>
            </a:r>
          </a:p>
          <a:p>
            <a:r>
              <a:rPr lang="en-GB" altLang="en-US" sz="2400" dirty="0"/>
              <a:t>Match their </a:t>
            </a:r>
            <a:r>
              <a:rPr lang="en-GB" altLang="en-US" sz="2400" dirty="0" smtClean="0"/>
              <a:t>reward to contribution </a:t>
            </a:r>
            <a:endParaRPr lang="en-GB" altLang="en-US" sz="2400" dirty="0"/>
          </a:p>
          <a:p>
            <a:r>
              <a:rPr lang="en-GB" altLang="en-US" sz="2400" dirty="0"/>
              <a:t>Agree a planned handover of clients</a:t>
            </a:r>
          </a:p>
          <a:p>
            <a:r>
              <a:rPr lang="en-GB" altLang="en-US" sz="2400" dirty="0"/>
              <a:t>Agree financial retirement payments which the firm can afford to pay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50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103984" cy="501650"/>
          </a:xfrm>
        </p:spPr>
        <p:txBody>
          <a:bodyPr/>
          <a:lstStyle/>
          <a:p>
            <a:pPr algn="l"/>
            <a:r>
              <a:rPr lang="en-GB" sz="16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smtClean="0"/>
              <a:t>Exit / de-equitisation strategies for partners </a:t>
            </a:r>
            <a:endParaRPr lang="en-US" sz="2800" b="1" dirty="0"/>
          </a:p>
        </p:txBody>
      </p:sp>
      <p:sp>
        <p:nvSpPr>
          <p:cNvPr id="220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Performance related ‘culling’ 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i="1" dirty="0" smtClean="0"/>
              <a:t>‘Tell us why you should continue to be a partner in this firm’ </a:t>
            </a:r>
          </a:p>
          <a:p>
            <a:pPr>
              <a:buFont typeface="Wingdings" pitchFamily="2" charset="2"/>
              <a:buNone/>
            </a:pPr>
            <a:endParaRPr lang="en-GB" dirty="0" smtClean="0"/>
          </a:p>
          <a:p>
            <a:pPr>
              <a:buFont typeface="Wingdings" pitchFamily="2" charset="2"/>
              <a:buNone/>
            </a:pPr>
            <a:r>
              <a:rPr lang="en-GB" sz="2400" i="1" dirty="0" smtClean="0"/>
              <a:t>‘Tell us </a:t>
            </a:r>
            <a:r>
              <a:rPr lang="en-GB" sz="2400" i="1" dirty="0"/>
              <a:t>why you consider you should </a:t>
            </a:r>
            <a:r>
              <a:rPr lang="en-GB" sz="2400" i="1" dirty="0" smtClean="0"/>
              <a:t>continue </a:t>
            </a:r>
            <a:r>
              <a:rPr lang="en-GB" sz="2400" i="1" dirty="0"/>
              <a:t>to enjoy a full </a:t>
            </a:r>
            <a:endParaRPr lang="en-GB" sz="2400" i="1" dirty="0" smtClean="0"/>
          </a:p>
          <a:p>
            <a:pPr>
              <a:buFont typeface="Wingdings" pitchFamily="2" charset="2"/>
              <a:buNone/>
            </a:pPr>
            <a:r>
              <a:rPr lang="en-GB" sz="2400" i="1" dirty="0" smtClean="0"/>
              <a:t>profit </a:t>
            </a:r>
            <a:r>
              <a:rPr lang="en-GB" sz="2400" i="1" dirty="0"/>
              <a:t>share’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4646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What would you like to get out of today?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685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b="1" dirty="0" smtClean="0"/>
              <a:t>Exit / de- equitisation strategies – the impact of reward structures on a firm’s options</a:t>
            </a:r>
            <a:endParaRPr lang="en-GB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The potential restrictions imposed by lockstep 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potential flexibility created by performance – based reward  structures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dirty="0" smtClean="0"/>
              <a:t>NB </a:t>
            </a:r>
            <a:r>
              <a:rPr lang="en-GB" sz="2400" dirty="0" smtClean="0"/>
              <a:t>– using reward structures is not a substitute for dealing with partner under-performance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3131840" y="6143238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05257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Particular techniques</a:t>
            </a:r>
            <a:endParaRPr lang="en-GB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Out – placement?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External counselling?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Help them to set up in practice?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Others?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2843808" y="5949280"/>
            <a:ext cx="338437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  <p:pic>
        <p:nvPicPr>
          <p:cNvPr id="3074" name="Picture 2" descr="C:\Users\Peter\AppData\Local\Microsoft\Windows\Temporary Internet Files\Content.IE5\DYJX3PIH\MC9003893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844823"/>
            <a:ext cx="3437900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5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2959968" cy="501650"/>
          </a:xfrm>
        </p:spPr>
        <p:txBody>
          <a:bodyPr/>
          <a:lstStyle/>
          <a:p>
            <a:r>
              <a:rPr lang="en-GB" sz="16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Younger partners: </a:t>
            </a:r>
            <a:r>
              <a:rPr lang="en-GB" sz="2800" b="1" dirty="0"/>
              <a:t>Preparing for </a:t>
            </a:r>
            <a:r>
              <a:rPr lang="en-GB" sz="2800" b="1" dirty="0" smtClean="0"/>
              <a:t>tomorrow – does </a:t>
            </a:r>
            <a:r>
              <a:rPr lang="en-GB" sz="2800" b="1" dirty="0"/>
              <a:t>the firm have a future?</a:t>
            </a:r>
            <a:endParaRPr lang="en-US" sz="2800" b="1" dirty="0"/>
          </a:p>
        </p:txBody>
      </p:sp>
      <p:sp>
        <p:nvSpPr>
          <p:cNvPr id="2160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What </a:t>
            </a:r>
            <a:r>
              <a:rPr lang="en-GB" sz="2400" dirty="0"/>
              <a:t>to put in the place of retiring </a:t>
            </a:r>
            <a:r>
              <a:rPr lang="en-GB" sz="2400" dirty="0" smtClean="0"/>
              <a:t>partners?</a:t>
            </a:r>
          </a:p>
          <a:p>
            <a:pPr>
              <a:buFont typeface="Wingdings" pitchFamily="2" charset="2"/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Focusing on younger partners highlights future </a:t>
            </a:r>
            <a:r>
              <a:rPr lang="en-GB" sz="2400" dirty="0" smtClean="0"/>
              <a:t>issues</a:t>
            </a: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Does the firm have the ‘people resources’ to achieve its future objectives / survive</a:t>
            </a:r>
            <a:r>
              <a:rPr lang="en-GB" sz="24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If not, what are the possible options?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Younger partners</a:t>
            </a:r>
            <a:endParaRPr lang="en-US" altLang="en-US" sz="2800" b="1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altLang="en-US" sz="2000" dirty="0"/>
              <a:t>Law firms need to</a:t>
            </a:r>
            <a:r>
              <a:rPr lang="en-GB" altLang="en-US" sz="2000" dirty="0" smtClean="0"/>
              <a:t>:</a:t>
            </a:r>
          </a:p>
          <a:p>
            <a:pPr>
              <a:buFont typeface="Wingdings" pitchFamily="2" charset="2"/>
              <a:buNone/>
            </a:pPr>
            <a:endParaRPr lang="en-GB" alt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/>
              <a:t>Provide clear career </a:t>
            </a:r>
            <a:r>
              <a:rPr lang="en-GB" altLang="en-US" sz="2000" dirty="0" smtClean="0"/>
              <a:t>paths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/>
              <a:t>Do law firms have transparent partner  admission / progression processes</a:t>
            </a:r>
            <a:r>
              <a:rPr lang="en-GB" altLang="en-US" sz="2000" dirty="0" smtClean="0"/>
              <a:t>?  </a:t>
            </a:r>
            <a:endParaRPr lang="en-GB" alt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/>
              <a:t>Help them develop skills and </a:t>
            </a:r>
            <a:r>
              <a:rPr lang="en-GB" altLang="en-US" sz="2000" dirty="0" smtClean="0"/>
              <a:t>experience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/>
              <a:t>Ease them into client </a:t>
            </a:r>
            <a:r>
              <a:rPr lang="en-GB" altLang="en-US" sz="2000" dirty="0" smtClean="0"/>
              <a:t>relationships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Build </a:t>
            </a:r>
            <a:r>
              <a:rPr lang="en-GB" altLang="en-US" sz="2000" dirty="0"/>
              <a:t>competitive profitability to recruit and retain the best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437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Investment in </a:t>
            </a:r>
            <a:r>
              <a:rPr lang="en-GB" altLang="en-US" sz="2800" b="1" dirty="0" smtClean="0"/>
              <a:t>key staff / associates?</a:t>
            </a:r>
            <a:endParaRPr lang="en-GB" altLang="en-US" sz="2800" b="1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 dirty="0"/>
              <a:t>How many law firms have a ‘New Partner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Programme’ designed </a:t>
            </a:r>
          </a:p>
          <a:p>
            <a:pPr>
              <a:buFontTx/>
              <a:buNone/>
            </a:pPr>
            <a:endParaRPr lang="en-GB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/>
              <a:t>to bring people through to </a:t>
            </a:r>
            <a:r>
              <a:rPr lang="en-GB" altLang="en-US" sz="2800" dirty="0" smtClean="0"/>
              <a:t>partnership?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800" dirty="0"/>
              <a:t>and which continues throughout partnership?</a:t>
            </a:r>
          </a:p>
          <a:p>
            <a:endParaRPr lang="en-GB" altLang="en-US" sz="2800" dirty="0"/>
          </a:p>
          <a:p>
            <a:pPr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10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Developing career paths for associates when fewer partnership options are available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7931225" cy="40610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High performance by people is key to gaining competitive advantage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 Higher performance requirements from clients, tough economic times and smaller ‘ownership pools’ mean more demanding ‘gateways’ to partnership  - the bar is higher.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challenge is how to manage career expectations - and avoid unnecessary disillusionment 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Has it ever been any different?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627784" y="5949280"/>
            <a:ext cx="29523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10710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Investment in your people to realise their financial value to your business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For high achievers who want partnership  - transparent and fair selection processes so people know what they need to do.  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Tailored programmes which support their development and groom them for success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Intensive fast track coaching programmes for those identified as having greater drive and potential 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Job sculpting – to help mould roles to match the people available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699792" y="5910659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065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Retaining talent where partnership is not available?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Not everyone wishes or is suited to becoming a partner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External ownership  is likely to increase at the expense of partner numbers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How can law firms </a:t>
            </a:r>
            <a:r>
              <a:rPr lang="en-GB" sz="2000" dirty="0"/>
              <a:t>motivate such people and persuade </a:t>
            </a:r>
            <a:r>
              <a:rPr lang="en-GB" sz="2000" dirty="0" smtClean="0"/>
              <a:t>them that there is still a very worthwhile career in the firm?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The </a:t>
            </a:r>
            <a:r>
              <a:rPr lang="en-GB" sz="2000" dirty="0"/>
              <a:t>experience of the large surveyors and accountants</a:t>
            </a:r>
            <a:r>
              <a:rPr lang="en-GB" sz="20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/>
              <a:t>No easy answers 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endParaRPr lang="en-GB" sz="2600" dirty="0" smtClean="0"/>
          </a:p>
          <a:p>
            <a:pPr>
              <a:buFont typeface="Wingdings" pitchFamily="2" charset="2"/>
              <a:buChar char="q"/>
            </a:pPr>
            <a:endParaRPr lang="en-GB" sz="2600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987824" y="5930989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021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14313"/>
            <a:ext cx="8260407" cy="1702519"/>
          </a:xfrm>
        </p:spPr>
        <p:txBody>
          <a:bodyPr>
            <a:normAutofit/>
          </a:bodyPr>
          <a:lstStyle/>
          <a:p>
            <a:pPr algn="l"/>
            <a:r>
              <a:rPr lang="en-GB" altLang="en-US" sz="2800" b="1" dirty="0"/>
              <a:t>Are </a:t>
            </a:r>
            <a:r>
              <a:rPr lang="en-GB" altLang="en-US" sz="2800" b="1" dirty="0" smtClean="0"/>
              <a:t>firms </a:t>
            </a:r>
            <a:r>
              <a:rPr lang="en-GB" altLang="en-US" sz="2800" b="1" dirty="0"/>
              <a:t>investing sufficient in </a:t>
            </a:r>
            <a:r>
              <a:rPr lang="en-GB" altLang="en-US" sz="2800" b="1" dirty="0" smtClean="0"/>
              <a:t>their </a:t>
            </a:r>
            <a:r>
              <a:rPr lang="en-GB" altLang="en-US" sz="2800" b="1" dirty="0"/>
              <a:t>people to realise their </a:t>
            </a:r>
            <a:r>
              <a:rPr lang="en-GB" altLang="en-US" sz="2800" b="1" i="1" dirty="0" smtClean="0"/>
              <a:t>financial </a:t>
            </a:r>
            <a:r>
              <a:rPr lang="en-GB" altLang="en-US" sz="2800" b="1" i="1" dirty="0"/>
              <a:t>value </a:t>
            </a:r>
            <a:r>
              <a:rPr lang="en-GB" altLang="en-US" sz="2800" b="1" dirty="0"/>
              <a:t>to their business?</a:t>
            </a:r>
            <a:endParaRPr lang="en-US" altLang="en-US" sz="2800" b="1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7772400" cy="3670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400" dirty="0"/>
              <a:t>Do </a:t>
            </a:r>
            <a:r>
              <a:rPr lang="en-GB" altLang="en-US" sz="2400" dirty="0" smtClean="0"/>
              <a:t>they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 smtClean="0"/>
              <a:t>have </a:t>
            </a:r>
            <a:r>
              <a:rPr lang="en-GB" altLang="en-US" sz="2000" dirty="0"/>
              <a:t>mechanisms to </a:t>
            </a:r>
            <a:r>
              <a:rPr lang="en-GB" altLang="en-US" sz="2000" dirty="0" smtClean="0"/>
              <a:t>prevent </a:t>
            </a:r>
            <a:r>
              <a:rPr lang="en-GB" altLang="en-US" sz="2000" dirty="0"/>
              <a:t>the attrition of high </a:t>
            </a:r>
          </a:p>
          <a:p>
            <a:pPr>
              <a:buFont typeface="Wingdings" pitchFamily="2" charset="2"/>
              <a:buNone/>
            </a:pPr>
            <a:r>
              <a:rPr lang="en-GB" altLang="en-US" sz="2000" dirty="0"/>
              <a:t>quality performers</a:t>
            </a:r>
            <a:r>
              <a:rPr lang="en-GB" altLang="en-US" sz="2000" dirty="0" smtClean="0"/>
              <a:t>?</a:t>
            </a:r>
          </a:p>
          <a:p>
            <a:pPr>
              <a:buFont typeface="Wingdings" pitchFamily="2" charset="2"/>
              <a:buNone/>
            </a:pPr>
            <a:endParaRPr lang="en-GB" alt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000" dirty="0"/>
              <a:t>focus their people investment to advance </a:t>
            </a:r>
            <a:r>
              <a:rPr lang="en-GB" altLang="en-US" sz="2000" b="1" dirty="0"/>
              <a:t>their objectives</a:t>
            </a:r>
            <a:r>
              <a:rPr lang="en-GB" altLang="en-US" sz="2000" dirty="0"/>
              <a:t>, rather than sheep-dipping people through training? </a:t>
            </a: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GB" altLang="en-US" sz="2400" dirty="0"/>
          </a:p>
          <a:p>
            <a:pPr>
              <a:lnSpc>
                <a:spcPct val="8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3083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lawyers switch firms…</a:t>
            </a:r>
            <a:endParaRPr lang="en-GB" dirty="0" smtClean="0"/>
          </a:p>
        </p:txBody>
      </p:sp>
      <p:graphicFrame>
        <p:nvGraphicFramePr>
          <p:cNvPr id="252930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70505164"/>
              </p:ext>
            </p:extLst>
          </p:nvPr>
        </p:nvGraphicFramePr>
        <p:xfrm>
          <a:off x="2819400" y="1412776"/>
          <a:ext cx="7262527" cy="471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3" imgW="7296049" imgH="4133797" progId="MSGraph.Chart.8">
                  <p:embed followColorScheme="full"/>
                </p:oleObj>
              </mc:Choice>
              <mc:Fallback>
                <p:oleObj name="Chart" r:id="rId3" imgW="7296049" imgH="413379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12776"/>
                        <a:ext cx="7262527" cy="471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652463" y="5062538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Financial</a:t>
            </a:r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652463" y="461486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Quality of work</a:t>
            </a:r>
          </a:p>
        </p:txBody>
      </p:sp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695325" y="4071938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More opportunity</a:t>
            </a:r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652463" y="362585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Culture of firm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609600" y="31353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Equity sooner</a:t>
            </a:r>
          </a:p>
        </p:txBody>
      </p:sp>
      <p:sp>
        <p:nvSpPr>
          <p:cNvPr id="252936" name="Rectangle 8"/>
          <p:cNvSpPr>
            <a:spLocks noChangeArrowheads="1"/>
          </p:cNvSpPr>
          <p:nvPr/>
        </p:nvSpPr>
        <p:spPr bwMode="auto">
          <a:xfrm>
            <a:off x="696913" y="26781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Profile of firm</a:t>
            </a:r>
          </a:p>
        </p:txBody>
      </p:sp>
      <p:sp>
        <p:nvSpPr>
          <p:cNvPr id="252937" name="Rectangle 9"/>
          <p:cNvSpPr>
            <a:spLocks noChangeArrowheads="1"/>
          </p:cNvSpPr>
          <p:nvPr/>
        </p:nvSpPr>
        <p:spPr bwMode="auto">
          <a:xfrm>
            <a:off x="695325" y="16002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Personal</a:t>
            </a:r>
            <a:r>
              <a:rPr lang="en-GB" sz="1600" b="1" dirty="0">
                <a:latin typeface="Verdana" pitchFamily="34" charset="0"/>
              </a:rPr>
              <a:t> </a:t>
            </a:r>
            <a:r>
              <a:rPr lang="en-GB" sz="1600" dirty="0">
                <a:latin typeface="Verdana" pitchFamily="34" charset="0"/>
              </a:rPr>
              <a:t>reasons</a:t>
            </a:r>
          </a:p>
        </p:txBody>
      </p:sp>
      <p:sp>
        <p:nvSpPr>
          <p:cNvPr id="252938" name="Rectangle 10"/>
          <p:cNvSpPr>
            <a:spLocks noChangeArrowheads="1"/>
          </p:cNvSpPr>
          <p:nvPr/>
        </p:nvSpPr>
        <p:spPr bwMode="auto">
          <a:xfrm>
            <a:off x="609600" y="2144713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1" hangingPunct="1"/>
            <a:r>
              <a:rPr lang="en-GB" sz="1600" dirty="0">
                <a:latin typeface="Verdana" pitchFamily="34" charset="0"/>
              </a:rPr>
              <a:t>Pushed out</a:t>
            </a:r>
          </a:p>
        </p:txBody>
      </p:sp>
      <p:sp>
        <p:nvSpPr>
          <p:cNvPr id="252939" name="Rectangle 11"/>
          <p:cNvSpPr>
            <a:spLocks noChangeArrowheads="1"/>
          </p:cNvSpPr>
          <p:nvPr/>
        </p:nvSpPr>
        <p:spPr bwMode="auto">
          <a:xfrm>
            <a:off x="4854575" y="1752600"/>
            <a:ext cx="34290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sz="1400" dirty="0">
                <a:latin typeface="Verdana" pitchFamily="34" charset="0"/>
              </a:rPr>
              <a:t>Number of times as 1</a:t>
            </a:r>
            <a:r>
              <a:rPr lang="en-GB" sz="1400" baseline="30000" dirty="0">
                <a:latin typeface="Verdana" pitchFamily="34" charset="0"/>
              </a:rPr>
              <a:t>st</a:t>
            </a:r>
            <a:r>
              <a:rPr lang="en-GB" sz="1400" dirty="0">
                <a:latin typeface="Verdana" pitchFamily="34" charset="0"/>
              </a:rPr>
              <a:t> or 2</a:t>
            </a:r>
            <a:r>
              <a:rPr lang="en-GB" sz="1400" baseline="30000" dirty="0">
                <a:latin typeface="Verdana" pitchFamily="34" charset="0"/>
              </a:rPr>
              <a:t>nd</a:t>
            </a:r>
            <a:r>
              <a:rPr lang="en-GB" sz="1400" dirty="0">
                <a:latin typeface="Verdana" pitchFamily="34" charset="0"/>
              </a:rPr>
              <a:t> reason</a:t>
            </a:r>
            <a:endParaRPr lang="en-GB" sz="1400" dirty="0">
              <a:solidFill>
                <a:srgbClr val="000099"/>
              </a:solidFill>
              <a:latin typeface="Verdana" pitchFamily="34" charset="0"/>
            </a:endParaRPr>
          </a:p>
        </p:txBody>
      </p:sp>
      <p:sp>
        <p:nvSpPr>
          <p:cNvPr id="252940" name="Rectangle 12"/>
          <p:cNvSpPr>
            <a:spLocks noChangeArrowheads="1"/>
          </p:cNvSpPr>
          <p:nvPr/>
        </p:nvSpPr>
        <p:spPr bwMode="auto">
          <a:xfrm>
            <a:off x="4854575" y="1524000"/>
            <a:ext cx="3429000" cy="228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/>
            <a:r>
              <a:rPr lang="en-GB" sz="1400" dirty="0">
                <a:solidFill>
                  <a:schemeClr val="bg1"/>
                </a:solidFill>
                <a:latin typeface="Verdana" pitchFamily="34" charset="0"/>
              </a:rPr>
              <a:t>Total number of mentions</a:t>
            </a:r>
          </a:p>
        </p:txBody>
      </p:sp>
    </p:spTree>
    <p:extLst>
      <p:ext uri="{BB962C8B-B14F-4D97-AF65-F5344CB8AC3E}">
        <p14:creationId xmlns:p14="http://schemas.microsoft.com/office/powerpoint/2010/main" val="336053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3200" b="1" dirty="0"/>
              <a:t>Why do firms need to plan? </a:t>
            </a:r>
            <a:endParaRPr lang="en-US" altLang="en-US" sz="3200" b="1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altLang="en-US" sz="2000" dirty="0" smtClean="0"/>
              <a:t>Age profile of owners of the business</a:t>
            </a:r>
          </a:p>
          <a:p>
            <a:r>
              <a:rPr lang="en-GB" altLang="en-US" sz="2000" dirty="0" smtClean="0"/>
              <a:t>Run - off cover / risk issues</a:t>
            </a:r>
          </a:p>
          <a:p>
            <a:r>
              <a:rPr lang="en-GB" altLang="en-US" sz="2000" dirty="0" smtClean="0"/>
              <a:t>Economic </a:t>
            </a:r>
            <a:r>
              <a:rPr lang="en-GB" altLang="en-US" sz="2000" dirty="0"/>
              <a:t>pressures to reduce size of equity</a:t>
            </a:r>
          </a:p>
          <a:p>
            <a:r>
              <a:rPr lang="en-GB" altLang="en-US" sz="2000" dirty="0"/>
              <a:t>Legal Services Act </a:t>
            </a:r>
            <a:r>
              <a:rPr lang="en-GB" altLang="en-US" sz="2000" dirty="0" smtClean="0"/>
              <a:t>consequences </a:t>
            </a:r>
            <a:endParaRPr lang="en-GB" altLang="en-US" sz="2000" dirty="0"/>
          </a:p>
          <a:p>
            <a:r>
              <a:rPr lang="en-GB" altLang="en-US" sz="2000" dirty="0"/>
              <a:t>Need for </a:t>
            </a:r>
            <a:r>
              <a:rPr lang="en-GB" altLang="en-US" sz="2000" dirty="0" smtClean="0"/>
              <a:t>overall career </a:t>
            </a:r>
            <a:r>
              <a:rPr lang="en-GB" altLang="en-US" sz="2000" dirty="0"/>
              <a:t>paths  </a:t>
            </a:r>
          </a:p>
          <a:p>
            <a:r>
              <a:rPr lang="en-GB" altLang="en-US" sz="2000" dirty="0" smtClean="0"/>
              <a:t>Need to prevent loss </a:t>
            </a:r>
            <a:r>
              <a:rPr lang="en-GB" altLang="en-US" sz="2000" dirty="0"/>
              <a:t>of talent and client relationships</a:t>
            </a:r>
          </a:p>
          <a:p>
            <a:r>
              <a:rPr lang="en-GB" altLang="en-US" sz="2000" dirty="0"/>
              <a:t>Age discrimination legislation</a:t>
            </a:r>
          </a:p>
          <a:p>
            <a:r>
              <a:rPr lang="en-GB" altLang="en-US" sz="2000" dirty="0"/>
              <a:t>Pension </a:t>
            </a:r>
            <a:r>
              <a:rPr lang="en-GB" altLang="en-US" sz="2000" dirty="0" smtClean="0"/>
              <a:t>issues</a:t>
            </a:r>
          </a:p>
          <a:p>
            <a:r>
              <a:rPr lang="en-GB" altLang="en-US" sz="2000" dirty="0" smtClean="0"/>
              <a:t>Others?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0485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Key staff</a:t>
            </a:r>
            <a:endParaRPr lang="en-US" altLang="en-US" sz="2800" b="1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Can be organisationally disabling at all levels if not managed properly </a:t>
            </a:r>
            <a:endParaRPr lang="en-GB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i="1" dirty="0"/>
              <a:t>“If they can do this to [senior partners] what can they do to me?”</a:t>
            </a:r>
            <a:r>
              <a:rPr lang="en-GB" altLang="en-US" sz="2400" dirty="0"/>
              <a:t> 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 smtClean="0"/>
              <a:t>Important </a:t>
            </a:r>
            <a:r>
              <a:rPr lang="en-GB" altLang="en-US" sz="2400" dirty="0"/>
              <a:t>to manage the process so damage is not caused to those remaining</a:t>
            </a:r>
          </a:p>
        </p:txBody>
      </p:sp>
    </p:spTree>
    <p:extLst>
      <p:ext uri="{BB962C8B-B14F-4D97-AF65-F5344CB8AC3E}">
        <p14:creationId xmlns:p14="http://schemas.microsoft.com/office/powerpoint/2010/main" val="41506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672408" cy="385018"/>
          </a:xfrm>
        </p:spPr>
        <p:txBody>
          <a:bodyPr/>
          <a:lstStyle/>
          <a:p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b="1" dirty="0"/>
              <a:t>Managing</a:t>
            </a:r>
            <a:r>
              <a:rPr lang="en-GB" b="1" dirty="0"/>
              <a:t> </a:t>
            </a:r>
            <a:r>
              <a:rPr lang="en-GB" sz="2800" b="1" dirty="0"/>
              <a:t>Partners</a:t>
            </a:r>
            <a:endParaRPr lang="en-US" sz="2800" b="1" dirty="0"/>
          </a:p>
        </p:txBody>
      </p:sp>
      <p:sp>
        <p:nvSpPr>
          <p:cNvPr id="222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/>
              <a:t>Need for career paths / </a:t>
            </a:r>
            <a:r>
              <a:rPr lang="en-GB" sz="2400" dirty="0" smtClean="0"/>
              <a:t>parachutes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Return to fee earning</a:t>
            </a:r>
            <a:r>
              <a:rPr lang="en-GB" sz="24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Change of career? </a:t>
            </a: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Is there now a market for managing partners?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79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5840288" cy="501650"/>
          </a:xfrm>
        </p:spPr>
        <p:txBody>
          <a:bodyPr/>
          <a:lstStyle/>
          <a:p>
            <a:pPr algn="l"/>
            <a:r>
              <a:rPr lang="en-GB" sz="18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/>
              <a:t>Clients </a:t>
            </a:r>
            <a:endParaRPr lang="en-US" sz="2800" b="1" dirty="0"/>
          </a:p>
        </p:txBody>
      </p:sp>
      <p:sp>
        <p:nvSpPr>
          <p:cNvPr id="223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dirty="0"/>
          </a:p>
          <a:p>
            <a:pPr>
              <a:buFont typeface="Wingdings" pitchFamily="2" charset="2"/>
              <a:buNone/>
            </a:pPr>
            <a:r>
              <a:rPr lang="en-GB" sz="2800" dirty="0"/>
              <a:t>Firms forget clients at their </a:t>
            </a:r>
            <a:r>
              <a:rPr lang="en-GB" sz="2800" dirty="0" smtClean="0"/>
              <a:t>peril</a:t>
            </a:r>
          </a:p>
          <a:p>
            <a:pPr>
              <a:buFont typeface="Wingdings" pitchFamily="2" charset="2"/>
              <a:buNone/>
            </a:pPr>
            <a:endParaRPr lang="en-GB" sz="2800" dirty="0"/>
          </a:p>
          <a:p>
            <a:pPr>
              <a:buFont typeface="Wingdings" pitchFamily="2" charset="2"/>
              <a:buNone/>
            </a:pPr>
            <a:r>
              <a:rPr lang="en-GB" sz="2800" dirty="0" smtClean="0"/>
              <a:t>Involve clients with your thinking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63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External investment in law firms</a:t>
            </a:r>
            <a:endParaRPr lang="en-US" altLang="en-US" sz="2800" b="1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altLang="en-US" sz="2800" dirty="0"/>
              <a:t>How will the ability of firms to take in </a:t>
            </a:r>
            <a:r>
              <a:rPr lang="en-GB" altLang="en-US" sz="2800" dirty="0" smtClean="0"/>
              <a:t>external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 smtClean="0"/>
              <a:t>investors </a:t>
            </a:r>
            <a:r>
              <a:rPr lang="en-GB" altLang="en-US" sz="2800" dirty="0"/>
              <a:t>impact on succession </a:t>
            </a:r>
            <a:r>
              <a:rPr lang="en-GB" altLang="en-US" sz="2800" dirty="0" smtClean="0"/>
              <a:t>planning</a:t>
            </a:r>
            <a:r>
              <a:rPr lang="en-GB" altLang="en-US" sz="2800" dirty="0"/>
              <a:t>?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017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z="1600" dirty="0"/>
              <a:t>PETER SCOTT CONSULTING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/>
              <a:t>External investment to facilitate succession?</a:t>
            </a:r>
            <a:endParaRPr lang="en-US" altLang="en-US" sz="2800" b="1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What steps should partners planning retirement now be taking</a:t>
            </a:r>
            <a:r>
              <a:rPr lang="en-GB" altLang="en-US" sz="2400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/>
              <a:t>Reconciling different interests?</a:t>
            </a:r>
          </a:p>
          <a:p>
            <a:pPr marL="0" indent="0">
              <a:buNone/>
            </a:pPr>
            <a:endParaRPr lang="en-GB" alt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 smtClean="0"/>
              <a:t>Likely </a:t>
            </a:r>
            <a:r>
              <a:rPr lang="en-GB" altLang="en-US" sz="2400" dirty="0"/>
              <a:t>investors?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621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2800" b="1" dirty="0">
                <a:latin typeface="Calibri" panose="020F0502020204030204" pitchFamily="34" charset="0"/>
              </a:rPr>
              <a:t>What does a lawyer have to sell?</a:t>
            </a:r>
            <a:endParaRPr lang="en-US" altLang="en-US" sz="2800" b="1" dirty="0">
              <a:latin typeface="Calibri" panose="020F0502020204030204" pitchFamily="34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 smtClean="0">
                <a:latin typeface="Calibri" panose="020F0502020204030204" pitchFamily="34" charset="0"/>
              </a:rPr>
              <a:t>Services </a:t>
            </a:r>
            <a:r>
              <a:rPr lang="en-GB" altLang="en-US" sz="2400" dirty="0">
                <a:latin typeface="Calibri" panose="020F0502020204030204" pitchFamily="34" charset="0"/>
              </a:rPr>
              <a:t>/ labour? </a:t>
            </a: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Hard assets? </a:t>
            </a:r>
          </a:p>
          <a:p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Goodwill?  (the difference between the net hard asset value and a total price)</a:t>
            </a:r>
          </a:p>
          <a:p>
            <a:pPr>
              <a:buFont typeface="Wingdings" pitchFamily="2" charset="2"/>
              <a:buNone/>
            </a:pPr>
            <a:r>
              <a:rPr lang="en-GB" altLang="en-US" dirty="0">
                <a:latin typeface="Verdana" pitchFamily="34" charset="0"/>
              </a:rPr>
              <a:t>  </a:t>
            </a:r>
          </a:p>
          <a:p>
            <a:pPr>
              <a:buFont typeface="Wingdings" pitchFamily="2" charset="2"/>
              <a:buNone/>
            </a:pPr>
            <a:endParaRPr lang="en-GB" altLang="en-US" dirty="0">
              <a:latin typeface="Verdana" pitchFamily="34" charset="0"/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11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Alternative Business Structures – opportunities to create entrepreneurial roles for partners?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Do you need an ABS for a partner to be entrepreneurial (or more entrepreneurial)?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A need to differentiate between types of ABS for this purpose – 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ABS with an external investor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MDP owned by different professionals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The traditional law firm which takes in non – lawyers into management positions 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2627784" y="6091554"/>
            <a:ext cx="329086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  <p:pic>
        <p:nvPicPr>
          <p:cNvPr id="4098" name="Picture 2" descr="C:\Users\Peter\AppData\Local\Microsoft\Windows\Temporary Internet Files\Content.IE5\EFFMDEOM\MP90042260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2060848"/>
            <a:ext cx="4019383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One view is …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There are many very entrepreneurial and successful partners in existing traditional law firms  - why do you need an ABS?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Many law firms are already run along corporate lines, and with a limited number of owners and high leverage, providing opportunities for the entrepreneur lawyer to flourish.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And, for the right type of firm which is appropriately structured, there are opportunities for the entrepreneurial partners to build and realise capital.     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3419872" y="6257056"/>
            <a:ext cx="24987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6110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Another view is that …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Access to external capital and resources in an ABS owned (or partly owned) by an external investor can provide the ambitious entrepreneurial partner with far greater horizons  and opportunities , including building capital.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The MDP may open up interesting avenues for successful future professional practice which do not exist at the moment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3131840" y="5661248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4679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There are also other views … 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Private equity looks to management to grow value in its investment – what are their views about lawyer managers?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In MDPs – will the accountants expect to run the business? </a:t>
            </a:r>
          </a:p>
          <a:p>
            <a:pPr marL="0" indent="0">
              <a:buNone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Only time will tell whether the ABS will create the competitive changes in the legal profession envisaged by Clementi and provide greater opportunities for entrepreneurial partners.   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2987824" y="6035516"/>
            <a:ext cx="280831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7433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2800" b="1" dirty="0" smtClean="0"/>
              <a:t>Succession planning is strategic</a:t>
            </a:r>
            <a:endParaRPr lang="en-US" altLang="en-US" sz="2800" b="1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400" dirty="0" smtClean="0"/>
              <a:t>And </a:t>
            </a:r>
            <a:r>
              <a:rPr lang="en-GB" altLang="en-US" sz="2400" b="1" dirty="0" smtClean="0"/>
              <a:t>forward planning </a:t>
            </a:r>
            <a:r>
              <a:rPr lang="en-GB" altLang="en-US" sz="2400" dirty="0"/>
              <a:t>is </a:t>
            </a:r>
            <a:r>
              <a:rPr lang="en-GB" altLang="en-US" sz="2400" dirty="0" smtClean="0"/>
              <a:t>key</a:t>
            </a:r>
          </a:p>
          <a:p>
            <a:pPr>
              <a:buFont typeface="Wingdings" pitchFamily="2" charset="2"/>
              <a:buNone/>
            </a:pPr>
            <a:endParaRPr lang="en-GB" alt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‘A realistic plan or course of action to gain competitive advantage; </a:t>
            </a:r>
            <a:endParaRPr lang="en-GB" alt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Which has clear and achievable objectives; </a:t>
            </a:r>
            <a:r>
              <a:rPr lang="en-GB" altLang="en-US" sz="2400" dirty="0" smtClean="0">
                <a:latin typeface="Calibri" panose="020F0502020204030204" pitchFamily="34" charset="0"/>
              </a:rPr>
              <a:t>and</a:t>
            </a:r>
          </a:p>
          <a:p>
            <a:pPr>
              <a:buFont typeface="Wingdings" panose="05000000000000000000" pitchFamily="2" charset="2"/>
              <a:buChar char="q"/>
            </a:pPr>
            <a:endParaRPr lang="en-GB" altLang="en-US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altLang="en-US" sz="2400" dirty="0">
                <a:latin typeface="Calibri" panose="020F0502020204030204" pitchFamily="34" charset="0"/>
              </a:rPr>
              <a:t>Uses available (but scarce) resources (existing or to be generated)  </a:t>
            </a:r>
          </a:p>
          <a:p>
            <a:pPr>
              <a:buFont typeface="Wingdings" pitchFamily="2" charset="2"/>
              <a:buNone/>
            </a:pPr>
            <a:endParaRPr lang="en-GB" altLang="en-US" dirty="0"/>
          </a:p>
          <a:p>
            <a:pPr>
              <a:buFont typeface="Wingdings" pitchFamily="2" charset="2"/>
              <a:buNone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839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Managing risk issues as part of succession planning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Risk issues?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Regulatory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Successor practices rules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Financial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 smtClean="0"/>
              <a:t>Others?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835696" y="4797152"/>
            <a:ext cx="4536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dirty="0" smtClean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pPr algn="ctr"/>
            <a:endParaRPr lang="en-GB" dirty="0" smtClean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pPr algn="ctr"/>
            <a:endParaRPr lang="en-GB" dirty="0" smtClean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941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/>
              <a:t>Develop your plan NOW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051720" y="4941168"/>
            <a:ext cx="480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chemeClr val="tx2"/>
              </a:solidFill>
            </a:endParaRPr>
          </a:p>
          <a:p>
            <a:pPr algn="ctr"/>
            <a:endParaRPr lang="en-GB" dirty="0" smtClean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pPr algn="ctr"/>
            <a:endParaRPr lang="en-GB" dirty="0" smtClean="0">
              <a:solidFill>
                <a:schemeClr val="tx2"/>
              </a:solidFill>
            </a:endParaRPr>
          </a:p>
          <a:p>
            <a:pPr algn="ctr"/>
            <a:endParaRPr lang="en-GB" dirty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41577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Questions?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691679" y="4653136"/>
            <a:ext cx="53285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pPr algn="ctr"/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38870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PETER SCOTT CONSULTING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altLang="en-US" sz="3200" b="1" dirty="0"/>
              <a:t>What should a plan aim to do? </a:t>
            </a:r>
            <a:endParaRPr lang="en-US" altLang="en-US" sz="3200" b="1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altLang="en-US" sz="2800" dirty="0"/>
              <a:t>To make optimum use of all productive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resources within the firm and to secure the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current and future well being of everyone in the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firm</a:t>
            </a:r>
          </a:p>
          <a:p>
            <a:pPr>
              <a:buFont typeface="Wingdings" pitchFamily="2" charset="2"/>
              <a:buNone/>
            </a:pPr>
            <a:endParaRPr lang="en-GB" altLang="en-US" sz="2800" dirty="0"/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Firms need to </a:t>
            </a:r>
            <a:r>
              <a:rPr lang="en-GB" altLang="en-US" sz="2800" b="1" dirty="0"/>
              <a:t>creatively</a:t>
            </a:r>
            <a:r>
              <a:rPr lang="en-GB" altLang="en-US" sz="2800" dirty="0"/>
              <a:t> think how to make </a:t>
            </a:r>
          </a:p>
          <a:p>
            <a:pPr>
              <a:buFont typeface="Wingdings" pitchFamily="2" charset="2"/>
              <a:buNone/>
            </a:pPr>
            <a:r>
              <a:rPr lang="en-GB" altLang="en-US" sz="2800" dirty="0"/>
              <a:t>best use of what they have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36927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168352" cy="501650"/>
          </a:xfrm>
        </p:spPr>
        <p:txBody>
          <a:bodyPr/>
          <a:lstStyle/>
          <a:p>
            <a:pPr algn="l"/>
            <a:r>
              <a:rPr lang="en-GB" sz="1600" dirty="0">
                <a:solidFill>
                  <a:schemeClr val="tx2"/>
                </a:solidFill>
              </a:rPr>
              <a:t>PETER SCOTT CONSULTING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In particular succession planning should aim to -</a:t>
            </a:r>
            <a:endParaRPr lang="en-US" sz="2800" b="1" dirty="0"/>
          </a:p>
        </p:txBody>
      </p:sp>
      <p:sp>
        <p:nvSpPr>
          <p:cNvPr id="212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GB" sz="2400" dirty="0" smtClean="0"/>
              <a:t>Ensure </a:t>
            </a:r>
            <a:r>
              <a:rPr lang="en-GB" sz="2400" dirty="0"/>
              <a:t>the current and future well </a:t>
            </a:r>
            <a:r>
              <a:rPr lang="en-GB" sz="2400" dirty="0" smtClean="0"/>
              <a:t>being </a:t>
            </a:r>
            <a:r>
              <a:rPr lang="en-GB" sz="2400" dirty="0"/>
              <a:t>of </a:t>
            </a:r>
            <a:r>
              <a:rPr lang="en-GB" sz="2400" dirty="0" smtClean="0"/>
              <a:t>a firm </a:t>
            </a:r>
            <a:r>
              <a:rPr lang="en-GB" sz="2400" dirty="0"/>
              <a:t>by reconciling </a:t>
            </a:r>
            <a:endParaRPr lang="en-GB" sz="2400" dirty="0" smtClean="0"/>
          </a:p>
          <a:p>
            <a:pPr>
              <a:buFont typeface="Wingdings" pitchFamily="2" charset="2"/>
              <a:buNone/>
            </a:pPr>
            <a:r>
              <a:rPr lang="en-GB" sz="2400" dirty="0" smtClean="0"/>
              <a:t>the interests of -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/>
              <a:t>Older </a:t>
            </a:r>
            <a:r>
              <a:rPr lang="en-GB" sz="2400" dirty="0" smtClean="0"/>
              <a:t>partners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Younger partners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Key staff, including associates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/>
              <a:t>Managing </a:t>
            </a:r>
            <a:r>
              <a:rPr lang="en-GB" sz="2400" dirty="0" smtClean="0"/>
              <a:t>partners</a:t>
            </a: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Clients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Others?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69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Succession planning should be part of designing meaningful career paths</a:t>
            </a:r>
            <a:endParaRPr lang="en-GB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844824"/>
            <a:ext cx="3888432" cy="41764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Career paths for associates when fewer partnership options are available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Where now for partnership?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Succession planning – alternative career options?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Exit strategies </a:t>
            </a:r>
          </a:p>
          <a:p>
            <a:pPr>
              <a:buFont typeface="Wingdings" pitchFamily="2" charset="2"/>
              <a:buChar char="q"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Does the ABS open up opportunities?</a:t>
            </a:r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</p:txBody>
      </p:sp>
      <p:pic>
        <p:nvPicPr>
          <p:cNvPr id="1026" name="Picture 2" descr="C:\Users\Peter\AppData\Local\Microsoft\Windows\Temporary Internet Files\Content.IE5\EO7K5S33\MP90044869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44824"/>
            <a:ext cx="3246095" cy="324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43808" y="6476855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tx2"/>
                </a:solidFill>
              </a:rPr>
              <a:t>PETER </a:t>
            </a:r>
            <a:r>
              <a:rPr lang="en-GB" sz="1400" dirty="0">
                <a:solidFill>
                  <a:schemeClr val="tx2"/>
                </a:solidFill>
              </a:rPr>
              <a:t>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2548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marL="0" indent="0" algn="l"/>
            <a:r>
              <a:rPr lang="en-GB" sz="2400" b="1" dirty="0" smtClean="0"/>
              <a:t>Do law firms ever ask their people what they want from their careers?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Firm – wide surveys to uncover reasons for staff losses or disillusionment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360 degree feedback as part of a development and assessment process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For longer term succession planning</a:t>
            </a:r>
          </a:p>
          <a:p>
            <a:pPr>
              <a:buFont typeface="Wingdings" pitchFamily="2" charset="2"/>
              <a:buChar char="q"/>
            </a:pPr>
            <a:endParaRPr lang="en-GB" sz="2000" dirty="0" smtClean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Exit interviews </a:t>
            </a:r>
          </a:p>
          <a:p>
            <a:pPr marL="0" indent="0">
              <a:buNone/>
            </a:pPr>
            <a:endParaRPr lang="en-GB" sz="2000" dirty="0"/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Confidential partner questionnaires</a:t>
            </a:r>
            <a:endParaRPr lang="en-GB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59832" y="6019839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400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/>
              <a:t>Managing career expectations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sz="2600" dirty="0" smtClean="0"/>
              <a:t>Is partnership still the ‘holy grail’?</a:t>
            </a:r>
          </a:p>
          <a:p>
            <a:pPr marL="0" indent="0">
              <a:buNone/>
            </a:pPr>
            <a:r>
              <a:rPr lang="en-GB" sz="26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No stigma to not being a partner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How to make your firm the place where people want to work?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r>
              <a:rPr lang="en-GB" sz="2600" dirty="0" smtClean="0"/>
              <a:t>Ask them</a:t>
            </a:r>
          </a:p>
          <a:p>
            <a:pPr>
              <a:buFont typeface="Wingdings" pitchFamily="2" charset="2"/>
              <a:buChar char="q"/>
            </a:pPr>
            <a:endParaRPr lang="en-GB" sz="2600" dirty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C:\Users\Peter\AppData\Local\Microsoft\Windows\Temporary Internet Files\Content.IE5\DYJX3PIH\MP90044845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3"/>
            <a:ext cx="391666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6053514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PETER </a:t>
            </a:r>
            <a:r>
              <a:rPr lang="en-GB" sz="1600" dirty="0">
                <a:solidFill>
                  <a:schemeClr val="tx2"/>
                </a:solidFill>
              </a:rPr>
              <a:t>SCOTT CONSULTING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38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1766</Words>
  <Application>Microsoft Office PowerPoint</Application>
  <PresentationFormat>On-screen Show (4:3)</PresentationFormat>
  <Paragraphs>376</Paragraphs>
  <Slides>42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Chart</vt:lpstr>
      <vt:lpstr>Developing successful succession planning strategies – to be competitive</vt:lpstr>
      <vt:lpstr>  What would you like to get out of today?</vt:lpstr>
      <vt:lpstr>Why do firms need to plan? </vt:lpstr>
      <vt:lpstr>Succession planning is strategic</vt:lpstr>
      <vt:lpstr>What should a plan aim to do? </vt:lpstr>
      <vt:lpstr>In particular succession planning should aim to -</vt:lpstr>
      <vt:lpstr>Succession planning should be part of designing meaningful career paths</vt:lpstr>
      <vt:lpstr>Do law firms ever ask their people what they want from their careers?</vt:lpstr>
      <vt:lpstr>Managing career expectations </vt:lpstr>
      <vt:lpstr>Older partners</vt:lpstr>
      <vt:lpstr>What not to do….</vt:lpstr>
      <vt:lpstr>Planning - for not being a partner anymore</vt:lpstr>
      <vt:lpstr>Profitability pressures </vt:lpstr>
      <vt:lpstr>Why high performance has never mattered more</vt:lpstr>
      <vt:lpstr>How to get the best out of older partners?  </vt:lpstr>
      <vt:lpstr>Differentiate succession planning from partner ‘culling’</vt:lpstr>
      <vt:lpstr>What should a plan for older partners aim to do? </vt:lpstr>
      <vt:lpstr>Older partners</vt:lpstr>
      <vt:lpstr>Exit / de-equitisation strategies for partners </vt:lpstr>
      <vt:lpstr>Exit / de- equitisation strategies – the impact of reward structures on a firm’s options</vt:lpstr>
      <vt:lpstr>Particular techniques</vt:lpstr>
      <vt:lpstr>Younger partners: Preparing for tomorrow – does the firm have a future?</vt:lpstr>
      <vt:lpstr>Younger partners</vt:lpstr>
      <vt:lpstr>Investment in key staff / associates?</vt:lpstr>
      <vt:lpstr>Developing career paths for associates when fewer partnership options are available</vt:lpstr>
      <vt:lpstr>Investment in your people to realise their financial value to your business </vt:lpstr>
      <vt:lpstr>Retaining talent where partnership is not available?</vt:lpstr>
      <vt:lpstr>Are firms investing sufficient in their people to realise their financial value to their business?</vt:lpstr>
      <vt:lpstr>Why lawyers switch firms…</vt:lpstr>
      <vt:lpstr>Key staff</vt:lpstr>
      <vt:lpstr>Managing Partners</vt:lpstr>
      <vt:lpstr>Clients </vt:lpstr>
      <vt:lpstr>External investment in law firms</vt:lpstr>
      <vt:lpstr>External investment to facilitate succession?</vt:lpstr>
      <vt:lpstr>What does a lawyer have to sell?</vt:lpstr>
      <vt:lpstr>Alternative Business Structures – opportunities to create entrepreneurial roles for partners? </vt:lpstr>
      <vt:lpstr>One view is …</vt:lpstr>
      <vt:lpstr>Another view is that …</vt:lpstr>
      <vt:lpstr>There are also other views …  </vt:lpstr>
      <vt:lpstr>Managing risk issues as part of succession planning</vt:lpstr>
      <vt:lpstr>Develop your plan NOW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successful succession planning strategies – to be competitive</dc:title>
  <dc:creator>Peter</dc:creator>
  <cp:lastModifiedBy>Peter</cp:lastModifiedBy>
  <cp:revision>23</cp:revision>
  <dcterms:created xsi:type="dcterms:W3CDTF">2014-02-11T17:30:34Z</dcterms:created>
  <dcterms:modified xsi:type="dcterms:W3CDTF">2014-05-12T09:51:26Z</dcterms:modified>
</cp:coreProperties>
</file>